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327" r:id="rId2"/>
    <p:sldId id="431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257" r:id="rId13"/>
    <p:sldId id="330" r:id="rId14"/>
    <p:sldId id="357" r:id="rId15"/>
    <p:sldId id="364" r:id="rId16"/>
    <p:sldId id="363" r:id="rId17"/>
    <p:sldId id="329" r:id="rId18"/>
    <p:sldId id="331" r:id="rId19"/>
    <p:sldId id="332" r:id="rId20"/>
    <p:sldId id="333" r:id="rId21"/>
    <p:sldId id="258" r:id="rId22"/>
    <p:sldId id="259" r:id="rId23"/>
    <p:sldId id="260" r:id="rId24"/>
    <p:sldId id="261" r:id="rId25"/>
    <p:sldId id="337" r:id="rId26"/>
    <p:sldId id="408" r:id="rId27"/>
    <p:sldId id="409" r:id="rId28"/>
    <p:sldId id="411" r:id="rId29"/>
    <p:sldId id="413" r:id="rId30"/>
    <p:sldId id="414" r:id="rId31"/>
    <p:sldId id="415" r:id="rId32"/>
    <p:sldId id="416" r:id="rId33"/>
    <p:sldId id="417" r:id="rId34"/>
    <p:sldId id="338" r:id="rId35"/>
    <p:sldId id="334" r:id="rId36"/>
    <p:sldId id="262" r:id="rId37"/>
    <p:sldId id="263" r:id="rId38"/>
    <p:sldId id="264" r:id="rId39"/>
    <p:sldId id="265" r:id="rId40"/>
    <p:sldId id="418" r:id="rId41"/>
    <p:sldId id="267" r:id="rId42"/>
    <p:sldId id="268" r:id="rId43"/>
    <p:sldId id="335" r:id="rId44"/>
    <p:sldId id="269" r:id="rId45"/>
    <p:sldId id="270" r:id="rId46"/>
    <p:sldId id="271" r:id="rId47"/>
    <p:sldId id="272" r:id="rId48"/>
    <p:sldId id="273" r:id="rId49"/>
    <p:sldId id="274" r:id="rId50"/>
    <p:sldId id="340" r:id="rId51"/>
    <p:sldId id="419" r:id="rId52"/>
    <p:sldId id="420" r:id="rId53"/>
    <p:sldId id="421" r:id="rId54"/>
    <p:sldId id="278" r:id="rId55"/>
    <p:sldId id="279" r:id="rId56"/>
    <p:sldId id="280" r:id="rId57"/>
    <p:sldId id="281" r:id="rId58"/>
    <p:sldId id="282" r:id="rId59"/>
    <p:sldId id="299" r:id="rId60"/>
    <p:sldId id="300" r:id="rId61"/>
    <p:sldId id="289" r:id="rId62"/>
    <p:sldId id="291" r:id="rId63"/>
    <p:sldId id="287" r:id="rId64"/>
    <p:sldId id="293" r:id="rId65"/>
    <p:sldId id="422" r:id="rId66"/>
    <p:sldId id="296" r:id="rId67"/>
    <p:sldId id="277" r:id="rId68"/>
    <p:sldId id="283" r:id="rId69"/>
    <p:sldId id="284" r:id="rId70"/>
    <p:sldId id="285" r:id="rId71"/>
    <p:sldId id="286" r:id="rId72"/>
    <p:sldId id="301" r:id="rId73"/>
    <p:sldId id="302" r:id="rId74"/>
    <p:sldId id="359" r:id="rId75"/>
    <p:sldId id="360" r:id="rId76"/>
    <p:sldId id="368" r:id="rId77"/>
    <p:sldId id="372" r:id="rId78"/>
    <p:sldId id="397" r:id="rId79"/>
    <p:sldId id="341" r:id="rId80"/>
    <p:sldId id="303" r:id="rId81"/>
    <p:sldId id="369" r:id="rId82"/>
    <p:sldId id="370" r:id="rId83"/>
    <p:sldId id="371" r:id="rId84"/>
    <p:sldId id="304" r:id="rId85"/>
    <p:sldId id="305" r:id="rId86"/>
    <p:sldId id="343" r:id="rId87"/>
    <p:sldId id="348" r:id="rId88"/>
    <p:sldId id="342" r:id="rId89"/>
    <p:sldId id="349" r:id="rId90"/>
    <p:sldId id="345" r:id="rId91"/>
    <p:sldId id="346" r:id="rId92"/>
    <p:sldId id="347" r:id="rId93"/>
    <p:sldId id="399" r:id="rId94"/>
    <p:sldId id="374" r:id="rId95"/>
    <p:sldId id="373" r:id="rId96"/>
    <p:sldId id="398" r:id="rId97"/>
    <p:sldId id="376" r:id="rId98"/>
    <p:sldId id="392" r:id="rId99"/>
    <p:sldId id="375" r:id="rId100"/>
    <p:sldId id="380" r:id="rId101"/>
    <p:sldId id="383" r:id="rId102"/>
    <p:sldId id="384" r:id="rId103"/>
    <p:sldId id="385" r:id="rId104"/>
    <p:sldId id="381" r:id="rId105"/>
    <p:sldId id="387" r:id="rId106"/>
    <p:sldId id="386" r:id="rId107"/>
    <p:sldId id="388" r:id="rId108"/>
    <p:sldId id="391" r:id="rId109"/>
    <p:sldId id="393" r:id="rId110"/>
    <p:sldId id="389" r:id="rId111"/>
    <p:sldId id="394" r:id="rId112"/>
    <p:sldId id="395" r:id="rId113"/>
    <p:sldId id="390" r:id="rId114"/>
    <p:sldId id="382" r:id="rId115"/>
    <p:sldId id="396" r:id="rId116"/>
    <p:sldId id="400" r:id="rId117"/>
    <p:sldId id="351" r:id="rId118"/>
    <p:sldId id="352" r:id="rId119"/>
    <p:sldId id="314" r:id="rId120"/>
    <p:sldId id="315" r:id="rId121"/>
    <p:sldId id="403" r:id="rId122"/>
    <p:sldId id="404" r:id="rId123"/>
    <p:sldId id="405" r:id="rId124"/>
    <p:sldId id="406" r:id="rId125"/>
    <p:sldId id="377" r:id="rId126"/>
    <p:sldId id="378" r:id="rId127"/>
    <p:sldId id="379" r:id="rId128"/>
    <p:sldId id="407" r:id="rId129"/>
    <p:sldId id="402" r:id="rId130"/>
    <p:sldId id="306" r:id="rId131"/>
    <p:sldId id="358" r:id="rId132"/>
    <p:sldId id="307" r:id="rId133"/>
    <p:sldId id="308" r:id="rId134"/>
    <p:sldId id="309" r:id="rId135"/>
    <p:sldId id="310" r:id="rId136"/>
    <p:sldId id="311" r:id="rId137"/>
    <p:sldId id="312" r:id="rId138"/>
    <p:sldId id="313" r:id="rId139"/>
    <p:sldId id="316" r:id="rId140"/>
    <p:sldId id="317" r:id="rId141"/>
    <p:sldId id="353" r:id="rId142"/>
    <p:sldId id="354" r:id="rId143"/>
    <p:sldId id="423" r:id="rId144"/>
    <p:sldId id="424" r:id="rId145"/>
    <p:sldId id="425" r:id="rId146"/>
    <p:sldId id="426" r:id="rId147"/>
    <p:sldId id="427" r:id="rId148"/>
    <p:sldId id="428" r:id="rId149"/>
    <p:sldId id="429" r:id="rId150"/>
    <p:sldId id="318" r:id="rId151"/>
    <p:sldId id="319" r:id="rId152"/>
    <p:sldId id="430" r:id="rId153"/>
    <p:sldId id="436" r:id="rId154"/>
    <p:sldId id="439" r:id="rId155"/>
    <p:sldId id="437" r:id="rId156"/>
    <p:sldId id="438" r:id="rId15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173" d="100"/>
          <a:sy n="173" d="100"/>
        </p:scale>
        <p:origin x="1588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relevant </a:t>
          </a:r>
          <a:r>
            <a:rPr lang="de-DE" dirty="0" err="1" smtClean="0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 smtClean="0"/>
            <a:t>Identify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 </a:t>
          </a:r>
          <a:r>
            <a:rPr lang="de-DE" dirty="0" err="1" smtClean="0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 smtClean="0"/>
            <a:t>Select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 smtClean="0"/>
            <a:t>Integrate</a:t>
          </a:r>
          <a:r>
            <a:rPr lang="de-DE" dirty="0" smtClean="0"/>
            <a:t> </a:t>
          </a:r>
          <a:r>
            <a:rPr lang="de-DE" dirty="0" err="1" smtClean="0"/>
            <a:t>product</a:t>
          </a:r>
          <a:r>
            <a:rPr lang="de-DE" dirty="0" smtClean="0"/>
            <a:t>(s)</a:t>
          </a:r>
          <a:endParaRPr lang="de-DE" dirty="0"/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use</a:t>
          </a:r>
          <a:r>
            <a:rPr lang="de-DE" i="0" dirty="0" smtClean="0"/>
            <a:t> </a:t>
          </a:r>
          <a:r>
            <a:rPr lang="de-DE" i="0" dirty="0" err="1" smtClean="0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 smtClean="0"/>
            <a:t>Identify</a:t>
          </a:r>
          <a:r>
            <a:rPr lang="de-DE" i="0" dirty="0" smtClean="0"/>
            <a:t> ML </a:t>
          </a:r>
          <a:r>
            <a:rPr lang="de-DE" i="0" dirty="0" err="1" smtClean="0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 smtClean="0"/>
            <a:t>Analyze</a:t>
          </a:r>
          <a:r>
            <a:rPr lang="de-DE" i="0" dirty="0" smtClean="0"/>
            <a:t> </a:t>
          </a:r>
          <a:r>
            <a:rPr lang="de-DE" i="0" dirty="0" err="1" smtClean="0"/>
            <a:t>data</a:t>
          </a:r>
          <a:r>
            <a:rPr lang="de-DE" i="0" dirty="0" smtClean="0"/>
            <a:t> </a:t>
          </a:r>
          <a:r>
            <a:rPr lang="de-DE" i="0" dirty="0" err="1" smtClean="0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 smtClean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 smtClean="0"/>
            <a:t>Implement</a:t>
          </a:r>
          <a:r>
            <a:rPr lang="de-DE" i="0" dirty="0" smtClean="0"/>
            <a:t> </a:t>
          </a:r>
          <a:r>
            <a:rPr lang="de-DE" i="0" dirty="0" err="1" smtClean="0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 smtClean="0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 smtClean="0"/>
            <a:t>Input</a:t>
          </a:r>
          <a:endParaRPr lang="de-DE" dirty="0"/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 smtClean="0"/>
            <a:t>Feature </a:t>
          </a:r>
          <a:r>
            <a:rPr lang="de-DE" dirty="0" err="1" smtClean="0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 smtClean="0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 smtClean="0"/>
            <a:t>Output</a:t>
          </a:r>
          <a:endParaRPr lang="de-DE" dirty="0"/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Analyze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use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Identify</a:t>
          </a:r>
          <a:r>
            <a:rPr lang="de-DE" sz="800" i="0" kern="1200" dirty="0" smtClean="0"/>
            <a:t> ML </a:t>
          </a:r>
          <a:r>
            <a:rPr lang="de-DE" sz="800" i="0" kern="1200" dirty="0" err="1" smtClean="0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Analyze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data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i="0" kern="1200" dirty="0" smtClean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Implement</a:t>
          </a:r>
          <a:r>
            <a:rPr lang="de-DE" sz="800" i="0" kern="1200" dirty="0" smtClean="0"/>
            <a:t> </a:t>
          </a:r>
          <a:r>
            <a:rPr lang="de-DE" sz="800" i="0" kern="1200" dirty="0" err="1" smtClean="0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i="0" kern="1200" dirty="0" err="1" smtClean="0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26.03.2020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26.03.2020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4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>
              <a:lnSpc>
                <a:spcPct val="150000"/>
              </a:lnSpc>
            </a:pP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x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y</a:t>
              </a:r>
              <a:endParaRPr lang="de-DE" sz="1400" dirty="0"/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</a:t>
            </a:r>
            <a:endParaRPr lang="de-DE" sz="14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(b)</a:t>
            </a:r>
            <a:endParaRPr lang="de-DE" sz="1400" dirty="0"/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(c)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Model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77379" y="3587074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</a:t>
            </a:r>
            <a:r>
              <a:rPr lang="de-DE" sz="1400" b="1" dirty="0" smtClean="0"/>
              <a:t>Bias</a:t>
            </a:r>
            <a:r>
              <a:rPr lang="de-DE" sz="1400" b="1" baseline="30000" dirty="0" smtClean="0"/>
              <a:t>2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variance</a:t>
            </a:r>
            <a:r>
              <a:rPr lang="de-DE" sz="1400" b="1" dirty="0" smtClean="0"/>
              <a:t>, </a:t>
            </a:r>
            <a:r>
              <a:rPr lang="de-DE" sz="1400" b="1" dirty="0" err="1" smtClean="0"/>
              <a:t>error</a:t>
            </a:r>
            <a:r>
              <a:rPr lang="de-DE" sz="1400" b="1" dirty="0" smtClean="0"/>
              <a:t>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/>
              <a:t>Underfitting</a:t>
            </a:r>
            <a:r>
              <a:rPr lang="de-DE" sz="1400" b="1" dirty="0" smtClean="0"/>
              <a:t>         Optimal </a:t>
            </a:r>
            <a:r>
              <a:rPr lang="de-DE" sz="1400" b="1" dirty="0" err="1" smtClean="0"/>
              <a:t>model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complexity</a:t>
            </a:r>
            <a:r>
              <a:rPr lang="de-DE" sz="1400" b="1" dirty="0" smtClean="0"/>
              <a:t>      </a:t>
            </a:r>
            <a:r>
              <a:rPr lang="de-DE" sz="1400" b="1" dirty="0" err="1" smtClean="0"/>
              <a:t>Overfitting</a:t>
            </a:r>
            <a:endParaRPr lang="de-DE" sz="1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7" y="2060848"/>
            <a:ext cx="3011685" cy="21276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1" y="2043923"/>
            <a:ext cx="4480948" cy="32555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303" y="2058401"/>
            <a:ext cx="4480948" cy="3267739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525151" y="358707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Bias</a:t>
            </a:r>
            <a:r>
              <a:rPr lang="de-DE" sz="1400" baseline="30000" dirty="0" smtClean="0"/>
              <a:t>2</a:t>
            </a:r>
            <a:endParaRPr lang="de-DE" sz="1400" baseline="30000" dirty="0"/>
          </a:p>
        </p:txBody>
      </p:sp>
      <p:sp>
        <p:nvSpPr>
          <p:cNvPr id="21" name="Textfeld 20"/>
          <p:cNvSpPr txBox="1"/>
          <p:nvPr/>
        </p:nvSpPr>
        <p:spPr>
          <a:xfrm>
            <a:off x="2238107" y="387090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Variance</a:t>
            </a:r>
            <a:endParaRPr lang="de-DE" sz="1400" baseline="30000" dirty="0"/>
          </a:p>
        </p:txBody>
      </p:sp>
      <p:sp>
        <p:nvSpPr>
          <p:cNvPr id="22" name="Textfeld 21"/>
          <p:cNvSpPr txBox="1"/>
          <p:nvPr/>
        </p:nvSpPr>
        <p:spPr>
          <a:xfrm>
            <a:off x="3812948" y="3814305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              </a:t>
            </a:r>
            <a:r>
              <a:rPr lang="de-DE" sz="1400" b="1" dirty="0" smtClean="0"/>
              <a:t>Error               </a:t>
            </a:r>
            <a:r>
              <a:rPr lang="de-DE" sz="1400" dirty="0" smtClean="0"/>
              <a:t>high (</a:t>
            </a:r>
            <a:r>
              <a:rPr lang="de-DE" sz="1400" dirty="0" err="1" smtClean="0"/>
              <a:t>bad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                                    </a:t>
              </a:r>
              <a:r>
                <a:rPr lang="de-DE" sz="1400" b="1" dirty="0" smtClean="0"/>
                <a:t>Training </a:t>
              </a:r>
              <a:r>
                <a:rPr lang="de-DE" sz="1400" b="1" dirty="0" err="1" smtClean="0"/>
                <a:t>set</a:t>
              </a:r>
              <a:r>
                <a:rPr lang="de-DE" sz="1400" b="1" dirty="0" smtClean="0"/>
                <a:t> </a:t>
              </a:r>
              <a:r>
                <a:rPr lang="de-DE" sz="1400" b="1" dirty="0" err="1" smtClean="0"/>
                <a:t>size</a:t>
              </a:r>
              <a:r>
                <a:rPr lang="de-DE" sz="1400" b="1" dirty="0" smtClean="0"/>
                <a:t>                        </a:t>
              </a:r>
              <a:r>
                <a:rPr lang="de-DE" sz="1400" dirty="0" smtClean="0"/>
                <a:t>high</a:t>
              </a:r>
              <a:endParaRPr lang="de-DE" sz="1400" dirty="0"/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/>
                <a:t>low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good</a:t>
              </a:r>
              <a:r>
                <a:rPr lang="de-DE" sz="1400" dirty="0" smtClean="0"/>
                <a:t>)               </a:t>
              </a:r>
              <a:r>
                <a:rPr lang="de-DE" sz="1400" b="1" dirty="0" smtClean="0"/>
                <a:t>Error               </a:t>
              </a:r>
              <a:r>
                <a:rPr lang="de-DE" sz="1400" dirty="0" smtClean="0"/>
                <a:t>high (</a:t>
              </a:r>
              <a:r>
                <a:rPr lang="de-DE" sz="1400" dirty="0" err="1" smtClean="0"/>
                <a:t>bad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                                                                          (b)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low</a:t>
            </a:r>
            <a:r>
              <a:rPr lang="de-DE" sz="1400" dirty="0" smtClean="0"/>
              <a:t>                                     </a:t>
            </a:r>
            <a:r>
              <a:rPr lang="de-DE" sz="1400" b="1" dirty="0" smtClean="0"/>
              <a:t>Training </a:t>
            </a:r>
            <a:r>
              <a:rPr lang="de-DE" sz="1400" b="1" dirty="0" err="1" smtClean="0"/>
              <a:t>set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size</a:t>
            </a:r>
            <a:r>
              <a:rPr lang="de-DE" sz="1400" b="1" dirty="0" smtClean="0"/>
              <a:t>                        </a:t>
            </a:r>
            <a:r>
              <a:rPr lang="de-DE" sz="1400" dirty="0" smtClean="0"/>
              <a:t>high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 smtClean="0"/>
              <a:t>bad</a:t>
            </a:r>
            <a:r>
              <a:rPr lang="de-DE" sz="1400" dirty="0" smtClean="0"/>
              <a:t>)                 </a:t>
            </a:r>
            <a:r>
              <a:rPr lang="de-DE" sz="1400" b="1" dirty="0" err="1" smtClean="0"/>
              <a:t>Accuracy</a:t>
            </a:r>
            <a:r>
              <a:rPr lang="de-DE" sz="1400" b="1" dirty="0"/>
              <a:t> </a:t>
            </a:r>
            <a:r>
              <a:rPr lang="de-DE" sz="1400" b="1" dirty="0" smtClean="0"/>
              <a:t>      </a:t>
            </a:r>
            <a:r>
              <a:rPr lang="de-DE" sz="1400" dirty="0" smtClean="0"/>
              <a:t>         (</a:t>
            </a:r>
            <a:r>
              <a:rPr lang="de-DE" sz="1400" dirty="0" err="1" smtClean="0"/>
              <a:t>good</a:t>
            </a:r>
            <a:r>
              <a:rPr lang="de-DE" sz="1400" dirty="0" smtClean="0"/>
              <a:t>) </a:t>
            </a:r>
            <a:endParaRPr lang="de-DE" sz="1400" dirty="0"/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0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Test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Training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Low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Underfitting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High</a:t>
            </a:r>
          </a:p>
          <a:p>
            <a:pPr algn="ctr"/>
            <a:r>
              <a:rPr lang="de-DE" b="1" dirty="0" smtClean="0"/>
              <a:t>(</a:t>
            </a:r>
            <a:r>
              <a:rPr lang="de-DE" b="1" dirty="0" err="1" smtClean="0"/>
              <a:t>Overfitting</a:t>
            </a:r>
            <a:r>
              <a:rPr lang="de-DE" b="1" dirty="0" smtClean="0"/>
              <a:t>)</a:t>
            </a:r>
            <a:endParaRPr lang="de-DE" b="1" dirty="0"/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Artificial</a:t>
            </a:r>
            <a:endParaRPr lang="de-DE" dirty="0" smtClean="0"/>
          </a:p>
          <a:p>
            <a:pPr algn="ctr"/>
            <a:r>
              <a:rPr lang="de-DE" dirty="0" err="1" smtClean="0"/>
              <a:t>Neural</a:t>
            </a:r>
            <a:r>
              <a:rPr lang="de-DE" dirty="0" smtClean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/</a:t>
            </a:r>
          </a:p>
          <a:p>
            <a:pPr algn="ctr"/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</a:t>
                      </a:r>
                      <a:r>
                        <a:rPr lang="de-DE" dirty="0" smtClean="0"/>
                        <a:t>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</a:t>
            </a:r>
            <a:r>
              <a:rPr lang="de-DE" b="1" dirty="0" err="1" smtClean="0">
                <a:solidFill>
                  <a:srgbClr val="000000"/>
                </a:solidFill>
              </a:rPr>
              <a:t>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Support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Hidden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that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can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fine-tuned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applications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</a:t>
            </a:r>
            <a:r>
              <a:rPr lang="de-DE" sz="1600" dirty="0" smtClean="0">
                <a:solidFill>
                  <a:srgbClr val="000000"/>
                </a:solidFill>
              </a:rPr>
              <a:t>ML, Google Cloud ML, IBM Watson ML,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ML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1839120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84" y="1758030"/>
            <a:ext cx="1669417" cy="1256130"/>
          </a:xfrm>
          <a:prstGeom prst="rect">
            <a:avLst/>
          </a:prstGeom>
        </p:spPr>
      </p:pic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 of </a:t>
            </a:r>
            <a:r>
              <a:rPr lang="de-DE" dirty="0" err="1" smtClean="0"/>
              <a:t>handwritten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typewritten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Text </a:t>
            </a:r>
            <a:r>
              <a:rPr lang="de-DE" dirty="0" err="1" smtClean="0"/>
              <a:t>document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Image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Information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detects</a:t>
            </a:r>
            <a:r>
              <a:rPr lang="de-DE" dirty="0" smtClean="0"/>
              <a:t> </a:t>
            </a:r>
            <a:r>
              <a:rPr lang="de-DE" dirty="0" err="1" smtClean="0"/>
              <a:t>faces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(</a:t>
            </a:r>
            <a:r>
              <a:rPr lang="de-DE" dirty="0" err="1" smtClean="0"/>
              <a:t>position</a:t>
            </a:r>
            <a:r>
              <a:rPr lang="de-DE" dirty="0" smtClean="0"/>
              <a:t>), and /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image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entity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recognition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CV 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Pre-trained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transfer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APIs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interfacing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various</a:t>
            </a:r>
            <a:r>
              <a:rPr lang="de-DE" sz="1600" dirty="0" smtClean="0">
                <a:solidFill>
                  <a:srgbClr val="000000"/>
                </a:solidFill>
              </a:rPr>
              <a:t> 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CV </a:t>
            </a:r>
            <a:r>
              <a:rPr lang="de-DE" sz="1600" dirty="0" err="1" smtClean="0">
                <a:solidFill>
                  <a:srgbClr val="000000"/>
                </a:solidFill>
              </a:rPr>
              <a:t>preprocessing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ML in </a:t>
            </a:r>
            <a:r>
              <a:rPr lang="de-DE" sz="1600" dirty="0" err="1" smtClean="0">
                <a:solidFill>
                  <a:srgbClr val="000000"/>
                </a:solidFill>
              </a:rPr>
              <a:t>general</a:t>
            </a:r>
            <a:r>
              <a:rPr lang="de-DE" sz="1600" dirty="0" smtClean="0">
                <a:solidFill>
                  <a:srgbClr val="000000"/>
                </a:solidFill>
              </a:rPr>
              <a:t>, e.g.,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openCV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CV </a:t>
            </a:r>
            <a:r>
              <a:rPr lang="de-DE" b="1" dirty="0" err="1" smtClean="0">
                <a:solidFill>
                  <a:srgbClr val="000000"/>
                </a:solidFill>
              </a:rPr>
              <a:t>pre-trained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models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Provided</a:t>
            </a:r>
            <a:r>
              <a:rPr lang="de-DE" sz="1600" dirty="0" smtClean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 smtClean="0">
                <a:solidFill>
                  <a:srgbClr val="000000"/>
                </a:solidFill>
              </a:rPr>
              <a:t>Rekognition</a:t>
            </a:r>
            <a:r>
              <a:rPr lang="de-DE" sz="1600" dirty="0" smtClean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(a)                                                                                                  (b)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Message-</a:t>
            </a:r>
            <a:r>
              <a:rPr lang="de-DE" sz="1600" dirty="0" err="1" smtClean="0">
                <a:solidFill>
                  <a:srgbClr val="000000"/>
                </a:solidFill>
              </a:rPr>
              <a:t>oriented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middleware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queuing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technology</a:t>
            </a:r>
            <a:r>
              <a:rPr lang="de-DE" sz="1600" dirty="0" smtClean="0">
                <a:solidFill>
                  <a:srgbClr val="000000"/>
                </a:solidFill>
              </a:rPr>
              <a:t>), </a:t>
            </a:r>
            <a:r>
              <a:rPr lang="de-DE" sz="1600" dirty="0" err="1" smtClean="0">
                <a:solidFill>
                  <a:srgbClr val="000000"/>
                </a:solidFill>
              </a:rPr>
              <a:t>including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admi</a:t>
            </a:r>
            <a:r>
              <a:rPr lang="de-DE" sz="1600" dirty="0" err="1" smtClean="0">
                <a:solidFill>
                  <a:srgbClr val="000000"/>
                </a:solidFill>
              </a:rPr>
              <a:t>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consoles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CEP </a:t>
            </a:r>
            <a:r>
              <a:rPr lang="de-DE" sz="1600" dirty="0" err="1" smtClean="0">
                <a:solidFill>
                  <a:srgbClr val="000000"/>
                </a:solidFill>
              </a:rPr>
              <a:t>rule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specification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execution</a:t>
            </a:r>
            <a:r>
              <a:rPr lang="de-DE" sz="1600" dirty="0" smtClean="0">
                <a:solidFill>
                  <a:srgbClr val="000000"/>
                </a:solidFill>
              </a:rPr>
              <a:t>; </a:t>
            </a:r>
            <a:r>
              <a:rPr lang="de-DE" sz="1600" dirty="0" err="1" smtClean="0">
                <a:solidFill>
                  <a:srgbClr val="000000"/>
                </a:solidFill>
              </a:rPr>
              <a:t>monitoring</a:t>
            </a:r>
            <a:r>
              <a:rPr lang="de-DE" sz="1600" dirty="0" smtClean="0">
                <a:solidFill>
                  <a:srgbClr val="000000"/>
                </a:solidFill>
              </a:rPr>
              <a:t> of CEP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Message </a:t>
            </a:r>
            <a:r>
              <a:rPr lang="de-DE" b="1" dirty="0" err="1" smtClean="0">
                <a:solidFill>
                  <a:srgbClr val="000000"/>
                </a:solidFill>
              </a:rPr>
              <a:t>broker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CEP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 smtClean="0">
                <a:solidFill>
                  <a:srgbClr val="000000"/>
                </a:solidFill>
              </a:rPr>
              <a:t>WebSphere</a:t>
            </a:r>
            <a:r>
              <a:rPr lang="de-DE" sz="1600" dirty="0" smtClean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 smtClean="0">
                <a:solidFill>
                  <a:srgbClr val="000000"/>
                </a:solidFill>
              </a:rPr>
              <a:t>Processor</a:t>
            </a:r>
            <a:r>
              <a:rPr lang="de-DE" sz="1600" smtClean="0">
                <a:solidFill>
                  <a:srgbClr val="000000"/>
                </a:solidFill>
              </a:rPr>
              <a:t>, … 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Apache Flink, 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Stream Analytics, </a:t>
            </a:r>
            <a:r>
              <a:rPr lang="de-DE" sz="1600" dirty="0" err="1" smtClean="0">
                <a:solidFill>
                  <a:srgbClr val="000000"/>
                </a:solidFill>
              </a:rPr>
              <a:t>Drools</a:t>
            </a:r>
            <a:r>
              <a:rPr lang="de-DE" sz="1600" dirty="0" smtClean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 smtClean="0">
                <a:solidFill>
                  <a:srgbClr val="000000"/>
                </a:solidFill>
              </a:rPr>
              <a:t>Apama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536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 smtClean="0"/>
              <a:t>Michelangelo was an </a:t>
            </a:r>
            <a:r>
              <a:rPr lang="de-DE" sz="2100" dirty="0" err="1" smtClean="0"/>
              <a:t>Italian</a:t>
            </a:r>
            <a:r>
              <a:rPr lang="de-DE" sz="2100" dirty="0" smtClean="0"/>
              <a:t> </a:t>
            </a:r>
            <a:r>
              <a:rPr lang="de-DE" sz="2100" dirty="0" err="1" smtClean="0"/>
              <a:t>artist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many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, e.g., </a:t>
            </a:r>
            <a:r>
              <a:rPr lang="de-DE" sz="2100" dirty="0" err="1" smtClean="0"/>
              <a:t>the</a:t>
            </a:r>
            <a:r>
              <a:rPr lang="de-DE" sz="2100" dirty="0" smtClean="0"/>
              <a:t> „</a:t>
            </a:r>
            <a:r>
              <a:rPr lang="de-DE" sz="2100" dirty="0" err="1" smtClean="0"/>
              <a:t>Creation</a:t>
            </a:r>
            <a:r>
              <a:rPr lang="de-DE" sz="2100" dirty="0" smtClean="0"/>
              <a:t> of Adam“ in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Sistine</a:t>
            </a:r>
            <a:r>
              <a:rPr lang="de-DE" sz="2100" dirty="0" smtClean="0"/>
              <a:t> </a:t>
            </a:r>
            <a:r>
              <a:rPr lang="de-DE" sz="2100" dirty="0" err="1" smtClean="0"/>
              <a:t>Chapel</a:t>
            </a:r>
            <a:r>
              <a:rPr lang="de-DE" sz="2100" dirty="0" smtClean="0"/>
              <a:t>, </a:t>
            </a:r>
            <a:r>
              <a:rPr lang="de-DE" sz="2100" dirty="0" err="1" smtClean="0"/>
              <a:t>Rome</a:t>
            </a:r>
            <a:r>
              <a:rPr lang="de-DE" sz="2100" dirty="0" smtClean="0"/>
              <a:t>.</a:t>
            </a:r>
          </a:p>
          <a:p>
            <a:r>
              <a:rPr lang="de-DE" sz="2100" dirty="0" smtClean="0"/>
              <a:t>He also </a:t>
            </a:r>
            <a:r>
              <a:rPr lang="de-DE" sz="2100" dirty="0" err="1" smtClean="0"/>
              <a:t>created</a:t>
            </a:r>
            <a:r>
              <a:rPr lang="de-DE" sz="2100" dirty="0" smtClean="0"/>
              <a:t> </a:t>
            </a:r>
            <a:r>
              <a:rPr lang="de-DE" sz="2100" dirty="0" err="1" smtClean="0"/>
              <a:t>sculptures</a:t>
            </a:r>
            <a:r>
              <a:rPr lang="de-DE" sz="2100" dirty="0" smtClean="0"/>
              <a:t> </a:t>
            </a:r>
            <a:r>
              <a:rPr lang="de-DE" sz="2100" dirty="0" err="1" smtClean="0"/>
              <a:t>like</a:t>
            </a:r>
            <a:r>
              <a:rPr lang="de-DE" sz="2100" dirty="0" smtClean="0"/>
              <a:t> David.</a:t>
            </a:r>
          </a:p>
          <a:p>
            <a:r>
              <a:rPr lang="de-DE" sz="2100" dirty="0" smtClean="0"/>
              <a:t>He </a:t>
            </a:r>
            <a:r>
              <a:rPr lang="de-DE" sz="2100" dirty="0" err="1" smtClean="0"/>
              <a:t>belonged</a:t>
            </a:r>
            <a:r>
              <a:rPr lang="de-DE" sz="2100" dirty="0" smtClean="0"/>
              <a:t> </a:t>
            </a:r>
            <a:r>
              <a:rPr lang="de-DE" sz="2100" dirty="0" err="1" smtClean="0"/>
              <a:t>to</a:t>
            </a:r>
            <a:r>
              <a:rPr lang="de-DE" sz="2100" dirty="0" smtClean="0"/>
              <a:t> </a:t>
            </a:r>
            <a:r>
              <a:rPr lang="de-DE" sz="2100" dirty="0" err="1" smtClean="0"/>
              <a:t>the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artistic</a:t>
            </a:r>
            <a:r>
              <a:rPr lang="de-DE" sz="2100" dirty="0" smtClean="0"/>
              <a:t> </a:t>
            </a:r>
            <a:r>
              <a:rPr lang="de-DE" sz="2100" dirty="0" err="1" smtClean="0"/>
              <a:t>movement</a:t>
            </a:r>
            <a:r>
              <a:rPr lang="de-DE" sz="2100" dirty="0" smtClean="0"/>
              <a:t> </a:t>
            </a:r>
            <a:r>
              <a:rPr lang="de-DE" sz="2100" dirty="0" err="1" smtClean="0"/>
              <a:t>of</a:t>
            </a:r>
            <a:r>
              <a:rPr lang="de-DE" sz="2100" dirty="0" smtClean="0"/>
              <a:t> Renaissance.</a:t>
            </a:r>
          </a:p>
          <a:p>
            <a:r>
              <a:rPr lang="de-DE" sz="2100" dirty="0" smtClean="0"/>
              <a:t>People </a:t>
            </a:r>
            <a:r>
              <a:rPr lang="de-DE" sz="2100" dirty="0" err="1" smtClean="0"/>
              <a:t>who</a:t>
            </a:r>
            <a:r>
              <a:rPr lang="de-DE" sz="2100" dirty="0" smtClean="0"/>
              <a:t> </a:t>
            </a:r>
            <a:r>
              <a:rPr lang="de-DE" sz="2100" dirty="0" err="1" smtClean="0"/>
              <a:t>create</a:t>
            </a:r>
            <a:r>
              <a:rPr lang="de-DE" sz="2100" dirty="0" smtClean="0"/>
              <a:t> </a:t>
            </a:r>
            <a:r>
              <a:rPr lang="de-DE" sz="2100" dirty="0" err="1" smtClean="0"/>
              <a:t>paintings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painters</a:t>
            </a:r>
            <a:r>
              <a:rPr lang="de-DE" sz="2100" dirty="0" smtClean="0"/>
              <a:t>.</a:t>
            </a:r>
          </a:p>
          <a:p>
            <a:r>
              <a:rPr lang="de-DE" sz="2100" dirty="0" err="1" smtClean="0"/>
              <a:t>Painters</a:t>
            </a:r>
            <a:r>
              <a:rPr lang="de-DE" sz="2100" dirty="0" smtClean="0"/>
              <a:t> </a:t>
            </a:r>
            <a:r>
              <a:rPr lang="de-DE" sz="2100" dirty="0" err="1" smtClean="0"/>
              <a:t>are</a:t>
            </a:r>
            <a:r>
              <a:rPr lang="de-DE" sz="2100" dirty="0" smtClean="0"/>
              <a:t> </a:t>
            </a:r>
            <a:r>
              <a:rPr lang="de-DE" sz="2100" dirty="0" err="1" smtClean="0"/>
              <a:t>artists</a:t>
            </a:r>
            <a:r>
              <a:rPr lang="de-DE" sz="2100" dirty="0" smtClean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Bernhard G. Humm</a:t>
            </a:r>
          </a:p>
          <a:p>
            <a:endParaRPr lang="de-DE" dirty="0" smtClean="0"/>
          </a:p>
          <a:p>
            <a:pPr algn="ctr">
              <a:lnSpc>
                <a:spcPct val="150000"/>
              </a:lnSpc>
            </a:pPr>
            <a:r>
              <a:rPr lang="de-DE" sz="4400" dirty="0" smtClean="0"/>
              <a:t>Applied </a:t>
            </a:r>
            <a:r>
              <a:rPr lang="de-DE" sz="4400" dirty="0" err="1" smtClean="0"/>
              <a:t>Artificial</a:t>
            </a:r>
            <a:r>
              <a:rPr lang="de-DE" sz="4400" dirty="0" smtClean="0"/>
              <a:t> </a:t>
            </a:r>
            <a:r>
              <a:rPr lang="de-DE" sz="4400" dirty="0" err="1" smtClean="0"/>
              <a:t>Intelligence</a:t>
            </a:r>
            <a:endParaRPr lang="de-DE" sz="4400" dirty="0" smtClean="0"/>
          </a:p>
          <a:p>
            <a:pPr algn="ctr">
              <a:lnSpc>
                <a:spcPct val="150000"/>
              </a:lnSpc>
            </a:pPr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instances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</a:t>
            </a:r>
            <a:r>
              <a:rPr lang="de-DE" sz="1400" dirty="0" err="1" smtClean="0">
                <a:latin typeface="HDA DIN Office" pitchFamily="2" charset="0"/>
              </a:rPr>
              <a:t>oncept</a:t>
            </a:r>
            <a:r>
              <a:rPr lang="de-DE" sz="1400" dirty="0" smtClean="0">
                <a:latin typeface="HDA DIN Office" pitchFamily="2" charset="0"/>
              </a:rPr>
              <a:t> </a:t>
            </a:r>
            <a:r>
              <a:rPr lang="de-DE" sz="1400" dirty="0" err="1" smtClean="0">
                <a:latin typeface="HDA DIN Office" pitchFamily="2" charset="0"/>
              </a:rPr>
              <a:t>types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</a:t>
            </a:r>
            <a:r>
              <a:rPr lang="de-DE" sz="1400" dirty="0" err="1" smtClean="0">
                <a:latin typeface="HDA DIN Office" pitchFamily="2" charset="0"/>
              </a:rPr>
              <a:t>nstances</a:t>
            </a:r>
            <a:r>
              <a:rPr lang="de-DE" sz="1400" dirty="0" smtClean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Facts</a:t>
            </a:r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Ontology</a:t>
            </a:r>
            <a:endParaRPr lang="de-DE" sz="1400" dirty="0" smtClean="0"/>
          </a:p>
          <a:p>
            <a:pPr algn="ctr"/>
            <a:r>
              <a:rPr lang="de-DE" sz="1400" b="1" dirty="0" smtClean="0"/>
              <a:t>Schema</a:t>
            </a:r>
            <a:endParaRPr lang="de-DE" sz="1400" b="1" dirty="0"/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 smtClean="0"/>
              <a:t>Ontolog</a:t>
            </a:r>
            <a:r>
              <a:rPr lang="de-DE" sz="1400" b="1" dirty="0" err="1"/>
              <a:t>y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 smtClean="0"/>
              <a:t>painted</a:t>
            </a:r>
            <a:r>
              <a:rPr lang="de-DE" sz="1900" dirty="0" smtClean="0"/>
              <a:t> (Michelangelo, </a:t>
            </a:r>
            <a:r>
              <a:rPr lang="de-DE" sz="1900" dirty="0" err="1" smtClean="0"/>
              <a:t>CreationOfAdam</a:t>
            </a:r>
            <a:r>
              <a:rPr lang="de-DE" sz="1900" dirty="0" smtClean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 smtClean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 smtClean="0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born</a:t>
            </a:r>
            <a:r>
              <a:rPr lang="de-DE" sz="1100" dirty="0" smtClean="0"/>
              <a:t>-in</a:t>
            </a:r>
            <a:endParaRPr lang="de-DE" sz="1100" dirty="0"/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/>
                <a:gridCol w="254000"/>
                <a:gridCol w="254000"/>
                <a:gridCol w="254000"/>
                <a:gridCol w="254000"/>
                <a:gridCol w="254000"/>
                <a:gridCol w="242168"/>
                <a:gridCol w="265832"/>
                <a:gridCol w="254000"/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 smtClean="0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/>
                <a:gridCol w="1152160"/>
                <a:gridCol w="48072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Namespace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Description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URI</a:t>
                      </a:r>
                      <a:endParaRPr lang="de-D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Resource</a:t>
                      </a:r>
                      <a:r>
                        <a:rPr lang="de-DE" sz="1400" dirty="0" smtClean="0"/>
                        <a:t> Description Framework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RDF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Web </a:t>
                      </a:r>
                      <a:r>
                        <a:rPr lang="de-DE" sz="1400" dirty="0" err="1" smtClean="0"/>
                        <a:t>Ontology</a:t>
                      </a:r>
                      <a:r>
                        <a:rPr lang="de-DE" sz="1400" dirty="0" smtClean="0"/>
                        <a:t> Language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XML Schema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Dbpedia</a:t>
                      </a:r>
                      <a:r>
                        <a:rPr lang="de-DE" sz="1400" dirty="0" smtClean="0"/>
                        <a:t> Property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YAGO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 smtClean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Editing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Storing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resources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Off-</a:t>
            </a:r>
            <a:r>
              <a:rPr lang="de-DE" sz="1600" dirty="0" err="1" smtClean="0">
                <a:solidFill>
                  <a:srgbClr val="000000"/>
                </a:solidFill>
              </a:rPr>
              <a:t>the</a:t>
            </a:r>
            <a:r>
              <a:rPr lang="de-DE" sz="1600" dirty="0" smtClean="0">
                <a:solidFill>
                  <a:srgbClr val="000000"/>
                </a:solidFill>
              </a:rPr>
              <a:t>-</a:t>
            </a:r>
            <a:r>
              <a:rPr lang="de-DE" sz="1600" dirty="0" err="1" smtClean="0">
                <a:solidFill>
                  <a:srgbClr val="000000"/>
                </a:solidFill>
              </a:rPr>
              <a:t>shelf</a:t>
            </a:r>
            <a:r>
              <a:rPr lang="de-DE" sz="1600" dirty="0" smtClean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KB </a:t>
            </a:r>
            <a:r>
              <a:rPr lang="de-DE" sz="1600" dirty="0" err="1" smtClean="0">
                <a:solidFill>
                  <a:srgbClr val="000000"/>
                </a:solidFill>
              </a:rPr>
              <a:t>access</a:t>
            </a:r>
            <a:r>
              <a:rPr lang="de-DE" sz="1600" dirty="0" smtClean="0">
                <a:solidFill>
                  <a:srgbClr val="000000"/>
                </a:solidFill>
              </a:rPr>
              <a:t> via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language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Product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bundle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many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knowledge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representation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Reasoner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Knowledge</a:t>
            </a:r>
            <a:r>
              <a:rPr lang="de-DE" b="1" dirty="0" smtClean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Semantic </a:t>
            </a:r>
            <a:r>
              <a:rPr lang="de-DE" b="1" dirty="0" err="1" smtClean="0">
                <a:solidFill>
                  <a:srgbClr val="000000"/>
                </a:solidFill>
              </a:rPr>
              <a:t>Enrichment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Suite, </a:t>
            </a:r>
            <a:r>
              <a:rPr lang="de-DE" sz="1600" dirty="0" err="1" smtClean="0">
                <a:solidFill>
                  <a:srgbClr val="000000"/>
                </a:solidFill>
              </a:rPr>
              <a:t>PoolParty</a:t>
            </a:r>
            <a:r>
              <a:rPr lang="de-DE" sz="1600" dirty="0" smtClean="0">
                <a:solidFill>
                  <a:srgbClr val="000000"/>
                </a:solidFill>
              </a:rPr>
              <a:t> Semantic Suite,  </a:t>
            </a:r>
            <a:r>
              <a:rPr lang="de-DE" sz="1600" dirty="0" err="1" smtClean="0">
                <a:solidFill>
                  <a:srgbClr val="000000"/>
                </a:solidFill>
              </a:rPr>
              <a:t>Semafora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Protégé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Topbraid</a:t>
            </a:r>
            <a:r>
              <a:rPr lang="de-DE" sz="1600" dirty="0" smtClean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Pellet, </a:t>
            </a:r>
            <a:r>
              <a:rPr lang="de-DE" sz="1600" dirty="0" err="1" smtClean="0">
                <a:solidFill>
                  <a:srgbClr val="000000"/>
                </a:solidFill>
              </a:rPr>
              <a:t>FaCT</a:t>
            </a:r>
            <a:r>
              <a:rPr lang="de-DE" sz="1600" dirty="0" smtClean="0">
                <a:solidFill>
                  <a:srgbClr val="000000"/>
                </a:solidFill>
              </a:rPr>
              <a:t>++, </a:t>
            </a:r>
            <a:r>
              <a:rPr lang="de-DE" sz="1600" dirty="0" err="1" smtClean="0">
                <a:solidFill>
                  <a:srgbClr val="000000"/>
                </a:solidFill>
              </a:rPr>
              <a:t>HermiT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Virtuoso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GraphDB</a:t>
            </a:r>
            <a:r>
              <a:rPr lang="de-DE" sz="1600" dirty="0" smtClean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Wikidata, </a:t>
            </a:r>
            <a:r>
              <a:rPr lang="de-DE" sz="1600" dirty="0" err="1" smtClean="0">
                <a:solidFill>
                  <a:srgbClr val="000000"/>
                </a:solidFill>
              </a:rPr>
              <a:t>Dbpedia</a:t>
            </a:r>
            <a:r>
              <a:rPr lang="de-DE" sz="1600" dirty="0" smtClean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Fuseki</a:t>
            </a:r>
            <a:r>
              <a:rPr lang="de-DE" sz="1600" dirty="0" smtClean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Offline </a:t>
            </a:r>
            <a:r>
              <a:rPr lang="de-DE" dirty="0" err="1" smtClean="0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 Web </a:t>
            </a:r>
            <a:r>
              <a:rPr lang="de-DE" dirty="0" err="1" smtClean="0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/>
                <a:gridCol w="1656230"/>
                <a:gridCol w="466319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Environment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Percepts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Actions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Thermostat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Room</a:t>
                      </a:r>
                      <a:r>
                        <a:rPr lang="de-DE" dirty="0" smtClean="0"/>
                        <a:t> and </a:t>
                      </a:r>
                      <a:r>
                        <a:rPr lang="de-DE" dirty="0" err="1" smtClean="0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Measures</a:t>
                      </a:r>
                      <a:r>
                        <a:rPr lang="de-DE" baseline="0" dirty="0" smtClean="0"/>
                        <a:t> temperature and </a:t>
                      </a:r>
                      <a:r>
                        <a:rPr lang="de-DE" baseline="0" dirty="0" err="1" smtClean="0"/>
                        <a:t>adjusts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heating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accordingly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Internet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Crawls web </a:t>
                      </a:r>
                      <a:r>
                        <a:rPr lang="de-DE" dirty="0" err="1" smtClean="0"/>
                        <a:t>pages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extracts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information</a:t>
                      </a:r>
                      <a:r>
                        <a:rPr lang="de-DE" dirty="0" smtClean="0"/>
                        <a:t> (e.g., </a:t>
                      </a:r>
                      <a:r>
                        <a:rPr lang="de-DE" dirty="0" err="1" smtClean="0"/>
                        <a:t>compares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prices</a:t>
                      </a:r>
                      <a:r>
                        <a:rPr lang="de-DE" dirty="0" smtClean="0"/>
                        <a:t>), </a:t>
                      </a:r>
                      <a:r>
                        <a:rPr lang="de-DE" dirty="0" err="1" smtClean="0"/>
                        <a:t>makes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recommendations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even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purchases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autonomously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Robot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Home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simple </a:t>
                      </a:r>
                      <a:r>
                        <a:rPr lang="de-DE" dirty="0" err="1" smtClean="0"/>
                        <a:t>household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tasks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like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vacuum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cleaning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Human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Performs</a:t>
                      </a:r>
                      <a:r>
                        <a:rPr lang="de-DE" dirty="0" smtClean="0"/>
                        <a:t> all </a:t>
                      </a:r>
                      <a:r>
                        <a:rPr lang="de-DE" dirty="0" err="1" smtClean="0"/>
                        <a:t>sorts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things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better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some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worse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environment</a:t>
                      </a:r>
                      <a:r>
                        <a:rPr lang="de-DE" baseline="0" dirty="0" smtClean="0"/>
                        <a:t> ;-)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</a:t>
            </a:r>
            <a:r>
              <a:rPr lang="de-DE" b="1" dirty="0" err="1" smtClean="0">
                <a:solidFill>
                  <a:srgbClr val="000000"/>
                </a:solidFill>
              </a:rPr>
              <a:t>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accessing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r>
              <a:rPr lang="de-DE" sz="1600" dirty="0" smtClean="0">
                <a:solidFill>
                  <a:srgbClr val="000000"/>
                </a:solidFill>
              </a:rPr>
              <a:t> incl. </a:t>
            </a:r>
            <a:r>
              <a:rPr lang="de-DE" sz="1600" dirty="0" err="1" smtClean="0">
                <a:solidFill>
                  <a:srgbClr val="000000"/>
                </a:solidFill>
              </a:rPr>
              <a:t>ranking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and API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creating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index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Library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crawling</a:t>
            </a:r>
            <a:r>
              <a:rPr lang="de-DE" sz="1600" dirty="0" smtClean="0">
                <a:solidFill>
                  <a:srgbClr val="000000"/>
                </a:solidFill>
              </a:rPr>
              <a:t> web </a:t>
            </a:r>
            <a:r>
              <a:rPr lang="de-DE" sz="1600" dirty="0" err="1" smtClean="0">
                <a:solidFill>
                  <a:srgbClr val="000000"/>
                </a:solidFill>
              </a:rPr>
              <a:t>pages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Server </a:t>
            </a:r>
            <a:r>
              <a:rPr lang="de-DE" sz="1600" dirty="0" err="1" smtClean="0">
                <a:solidFill>
                  <a:srgbClr val="000000"/>
                </a:solidFill>
              </a:rPr>
              <a:t>platform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</a:t>
            </a:r>
            <a:r>
              <a:rPr lang="de-DE" sz="1600" dirty="0" smtClean="0">
                <a:solidFill>
                  <a:srgbClr val="000000"/>
                </a:solidFill>
              </a:rPr>
              <a:t> stand-</a:t>
            </a:r>
            <a:r>
              <a:rPr lang="de-DE" sz="1600" dirty="0" err="1" smtClean="0">
                <a:solidFill>
                  <a:srgbClr val="000000"/>
                </a:solidFill>
              </a:rPr>
              <a:t>alone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engine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providing</a:t>
            </a:r>
            <a:r>
              <a:rPr lang="de-DE" sz="1600" dirty="0" smtClean="0">
                <a:solidFill>
                  <a:srgbClr val="000000"/>
                </a:solidFill>
              </a:rPr>
              <a:t> a </a:t>
            </a:r>
            <a:r>
              <a:rPr lang="de-DE" sz="1600" dirty="0" err="1" smtClean="0">
                <a:solidFill>
                  <a:srgbClr val="000000"/>
                </a:solidFill>
              </a:rPr>
              <a:t>complete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search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facility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engine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library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Indexer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Crawler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web </a:t>
            </a:r>
            <a:r>
              <a:rPr lang="de-DE" b="1" dirty="0" err="1" smtClean="0">
                <a:solidFill>
                  <a:srgbClr val="000000"/>
                </a:solidFill>
              </a:rPr>
              <a:t>service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Search </a:t>
            </a:r>
            <a:r>
              <a:rPr lang="de-DE" b="1" dirty="0" err="1" smtClean="0">
                <a:solidFill>
                  <a:srgbClr val="000000"/>
                </a:solidFill>
              </a:rPr>
              <a:t>server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platform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Lucene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Nutch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Solr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Elastic</a:t>
            </a:r>
            <a:r>
              <a:rPr lang="de-DE" sz="1600" dirty="0" smtClean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Bil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smtClean="0">
                <a:solidFill>
                  <a:schemeClr val="tx1"/>
                </a:solidFill>
              </a:rPr>
              <a:t>Billy 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435664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Billy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is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eating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lunch.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 smtClean="0">
                <a:solidFill>
                  <a:schemeClr val="tx1"/>
                </a:solidFill>
              </a:rPr>
              <a:t>eats</a:t>
            </a:r>
            <a:r>
              <a:rPr lang="de-DE" altLang="de-DE" dirty="0" smtClean="0">
                <a:solidFill>
                  <a:schemeClr val="tx1"/>
                </a:solidFill>
              </a:rPr>
              <a:t> (Billy, Lunch)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i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nform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(x, y)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910844"/>
                <a:gridCol w="737934"/>
                <a:gridCol w="609600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5075"/>
              </p:ext>
            </p:extLst>
          </p:nvPr>
        </p:nvGraphicFramePr>
        <p:xfrm>
          <a:off x="1524000" y="13970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78180"/>
                <a:gridCol w="609600"/>
                <a:gridCol w="609600"/>
                <a:gridCol w="807149"/>
                <a:gridCol w="1149794"/>
                <a:gridCol w="906272"/>
                <a:gridCol w="1058926"/>
                <a:gridCol w="609600"/>
                <a:gridCol w="695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John </a:t>
                      </a:r>
                      <a:r>
                        <a:rPr lang="de-DE" dirty="0" err="1" smtClean="0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likes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to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label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3095836" y="806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6264188" y="-5674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778058" y="7094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1-gram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946410" y="6834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2-gram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57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Possessive </a:t>
            </a:r>
            <a:r>
              <a:rPr lang="de-DE" dirty="0" err="1" smtClean="0">
                <a:cs typeface="Arial" panose="020B0604020202020204" pitchFamily="34" charset="0"/>
              </a:rPr>
              <a:t>pronoun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Adverb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3rd </a:t>
            </a:r>
            <a:r>
              <a:rPr lang="de-DE" dirty="0" err="1" smtClean="0">
                <a:cs typeface="Arial" panose="020B0604020202020204" pitchFamily="34" charset="0"/>
              </a:rPr>
              <a:t>person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cs typeface="Arial" panose="020B0604020202020204" pitchFamily="34" charset="0"/>
              </a:rPr>
              <a:t>Verb, </a:t>
            </a:r>
            <a:r>
              <a:rPr lang="de-DE" dirty="0" err="1" smtClean="0">
                <a:cs typeface="Arial" panose="020B0604020202020204" pitchFamily="34" charset="0"/>
              </a:rPr>
              <a:t>gerund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or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present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participle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Full</a:t>
            </a:r>
            <a:r>
              <a:rPr lang="de-DE" dirty="0" smtClean="0">
                <a:cs typeface="Arial" panose="020B0604020202020204" pitchFamily="34" charset="0"/>
              </a:rPr>
              <a:t> </a:t>
            </a:r>
            <a:r>
              <a:rPr lang="de-DE" dirty="0" err="1" smtClean="0">
                <a:cs typeface="Arial" panose="020B0604020202020204" pitchFamily="34" charset="0"/>
              </a:rPr>
              <a:t>stop</a:t>
            </a:r>
            <a:r>
              <a:rPr lang="de-DE" dirty="0" smtClean="0">
                <a:cs typeface="Arial" panose="020B0604020202020204" pitchFamily="34" charset="0"/>
              </a:rPr>
              <a:t> (</a:t>
            </a:r>
            <a:r>
              <a:rPr lang="de-DE" dirty="0" err="1" smtClean="0">
                <a:cs typeface="Arial" panose="020B0604020202020204" pitchFamily="34" charset="0"/>
              </a:rPr>
              <a:t>period</a:t>
            </a:r>
            <a:r>
              <a:rPr lang="de-DE" dirty="0" smtClean="0">
                <a:cs typeface="Arial" panose="020B0604020202020204" pitchFamily="34" charset="0"/>
              </a:rPr>
              <a:t>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 smtClean="0">
                <a:cs typeface="Arial" panose="020B0604020202020204" pitchFamily="34" charset="0"/>
              </a:rPr>
              <a:t>Noun</a:t>
            </a:r>
            <a:r>
              <a:rPr lang="de-DE" dirty="0" smtClean="0">
                <a:cs typeface="Arial" panose="020B0604020202020204" pitchFamily="34" charset="0"/>
              </a:rPr>
              <a:t>, </a:t>
            </a:r>
            <a:r>
              <a:rPr lang="de-DE" dirty="0" err="1" smtClean="0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ROOT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ADVP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eating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likes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.</a:t>
            </a: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RB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JJ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NP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noun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sentence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 smtClean="0"/>
              <a:t>verb</a:t>
            </a:r>
            <a:r>
              <a:rPr lang="de-DE" dirty="0" smtClean="0"/>
              <a:t> </a:t>
            </a:r>
            <a:r>
              <a:rPr lang="de-DE" dirty="0" err="1" smtClean="0"/>
              <a:t>phrase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smtClean="0"/>
              <a:t>VBZ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I was on the hill. </a:t>
            </a:r>
            <a:br>
              <a:rPr lang="en-US" dirty="0" smtClean="0"/>
            </a:br>
            <a:r>
              <a:rPr lang="en-US" dirty="0" smtClean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 smtClean="0"/>
          </a:p>
          <a:p>
            <a:pPr marL="815975" lvl="1" indent="-457200">
              <a:buFont typeface="+mj-lt"/>
              <a:buAutoNum type="arabicPeriod"/>
            </a:pPr>
            <a:r>
              <a:rPr lang="en-US" dirty="0" smtClean="0"/>
              <a:t>I saw the man. The man was on the hill. </a:t>
            </a:r>
            <a:br>
              <a:rPr lang="en-US" dirty="0" smtClean="0"/>
            </a:br>
            <a:r>
              <a:rPr lang="en-US" dirty="0" smtClean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Language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translation</a:t>
            </a:r>
            <a:r>
              <a:rPr lang="de-DE" sz="1600" dirty="0" smtClean="0">
                <a:solidFill>
                  <a:srgbClr val="000000"/>
                </a:solidFill>
              </a:rPr>
              <a:t>, NER, </a:t>
            </a:r>
            <a:r>
              <a:rPr lang="de-DE" sz="1600" dirty="0" err="1" smtClean="0">
                <a:solidFill>
                  <a:srgbClr val="000000"/>
                </a:solidFill>
              </a:rPr>
              <a:t>sentiment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analysis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Frameworks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integrating</a:t>
            </a:r>
            <a:r>
              <a:rPr lang="de-DE" sz="1600" dirty="0" smtClean="0">
                <a:solidFill>
                  <a:srgbClr val="000000"/>
                </a:solidFill>
              </a:rPr>
              <a:t> NLP </a:t>
            </a:r>
            <a:r>
              <a:rPr lang="de-DE" sz="1600" dirty="0" err="1" smtClean="0">
                <a:solidFill>
                  <a:srgbClr val="000000"/>
                </a:solidFill>
              </a:rPr>
              <a:t>building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blocks</a:t>
            </a:r>
            <a:r>
              <a:rPr lang="de-DE" sz="1600" dirty="0" smtClean="0">
                <a:solidFill>
                  <a:srgbClr val="000000"/>
                </a:solidFill>
              </a:rPr>
              <a:t> (</a:t>
            </a:r>
            <a:r>
              <a:rPr lang="de-DE" sz="1600" dirty="0" err="1" smtClean="0">
                <a:solidFill>
                  <a:srgbClr val="000000"/>
                </a:solidFill>
              </a:rPr>
              <a:t>pipeline-based</a:t>
            </a:r>
            <a:r>
              <a:rPr lang="de-DE" sz="1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BoW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tf-idf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br>
              <a:rPr lang="de-DE" sz="1600" dirty="0" smtClean="0">
                <a:solidFill>
                  <a:srgbClr val="000000"/>
                </a:solidFill>
              </a:rPr>
            </a:br>
            <a:r>
              <a:rPr lang="de-DE" sz="1600" dirty="0" smtClean="0">
                <a:solidFill>
                  <a:srgbClr val="000000"/>
                </a:solidFill>
              </a:rPr>
              <a:t>n-gram, </a:t>
            </a:r>
            <a:r>
              <a:rPr lang="de-DE" sz="1600" dirty="0" err="1" smtClean="0">
                <a:solidFill>
                  <a:srgbClr val="000000"/>
                </a:solidFill>
              </a:rPr>
              <a:t>tokenizing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parsing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Language </a:t>
            </a:r>
            <a:r>
              <a:rPr lang="de-DE" sz="1600" dirty="0" err="1" smtClean="0">
                <a:solidFill>
                  <a:srgbClr val="000000"/>
                </a:solidFill>
              </a:rPr>
              <a:t>data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sets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dictionaries</a:t>
            </a:r>
            <a:r>
              <a:rPr lang="de-DE" sz="1600" dirty="0" smtClean="0">
                <a:solidFill>
                  <a:srgbClr val="000000"/>
                </a:solidFill>
              </a:rPr>
              <a:t>, thesauri, </a:t>
            </a:r>
            <a:r>
              <a:rPr lang="de-DE" sz="1600" dirty="0" err="1" smtClean="0">
                <a:solidFill>
                  <a:srgbClr val="000000"/>
                </a:solidFill>
              </a:rPr>
              <a:t>synonyms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building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blocks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resources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NLP </a:t>
            </a:r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Stanford </a:t>
            </a:r>
            <a:r>
              <a:rPr lang="de-DE" sz="1600" dirty="0" err="1" smtClean="0">
                <a:solidFill>
                  <a:srgbClr val="000000"/>
                </a:solidFill>
              </a:rPr>
              <a:t>Tokenizer</a:t>
            </a:r>
            <a:r>
              <a:rPr lang="de-DE" sz="1600" dirty="0" smtClean="0">
                <a:solidFill>
                  <a:srgbClr val="000000"/>
                </a:solidFill>
              </a:rPr>
              <a:t>, POS </a:t>
            </a:r>
            <a:r>
              <a:rPr lang="de-DE" sz="1600" dirty="0" err="1" smtClean="0">
                <a:solidFill>
                  <a:srgbClr val="000000"/>
                </a:solidFill>
              </a:rPr>
              <a:t>Tagger</a:t>
            </a:r>
            <a:r>
              <a:rPr lang="de-DE" sz="1600" dirty="0" smtClean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WordNet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GermaNet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IBM Watson Speech </a:t>
            </a:r>
            <a:r>
              <a:rPr lang="de-DE" sz="1600" dirty="0" err="1" smtClean="0">
                <a:solidFill>
                  <a:srgbClr val="000000"/>
                </a:solidFill>
              </a:rPr>
              <a:t>to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text</a:t>
            </a:r>
            <a:r>
              <a:rPr lang="de-DE" sz="1600" dirty="0" smtClean="0">
                <a:solidFill>
                  <a:srgbClr val="000000"/>
                </a:solidFill>
              </a:rPr>
              <a:t>, MS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speech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service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ML </a:t>
            </a:r>
            <a:r>
              <a:rPr lang="de-DE" sz="1600" dirty="0" err="1" smtClean="0">
                <a:solidFill>
                  <a:srgbClr val="000000"/>
                </a:solidFill>
              </a:rPr>
              <a:t>libraries</a:t>
            </a:r>
            <a:r>
              <a:rPr lang="de-DE" sz="1600" dirty="0" smtClean="0">
                <a:solidFill>
                  <a:srgbClr val="000000"/>
                </a:solidFill>
              </a:rPr>
              <a:t>: </a:t>
            </a:r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scikit-learn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MLlib</a:t>
            </a:r>
            <a:r>
              <a:rPr lang="de-DE" sz="1600" dirty="0" smtClean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Broader</a:t>
            </a:r>
            <a:r>
              <a:rPr lang="de-DE" dirty="0" smtClean="0"/>
              <a:t> (</a:t>
            </a:r>
            <a:r>
              <a:rPr lang="de-DE" dirty="0" err="1" smtClean="0"/>
              <a:t>hypernym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Synonym </a:t>
            </a:r>
            <a:endParaRPr lang="de-DE" dirty="0"/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Narrower</a:t>
            </a:r>
            <a:r>
              <a:rPr lang="de-DE" dirty="0" smtClean="0"/>
              <a:t> (</a:t>
            </a:r>
            <a:r>
              <a:rPr lang="de-DE" dirty="0" err="1" smtClean="0"/>
              <a:t>hyponym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UIMA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ipelining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ingekerbter Richtungspfeil 3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Splitter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Entitites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1187530" y="1412720"/>
            <a:ext cx="3672510" cy="1152160"/>
          </a:xfrm>
          <a:prstGeom prst="wedgeRoundRectCallout">
            <a:avLst>
              <a:gd name="adj1" fmla="val 39980"/>
              <a:gd name="adj2" fmla="val 842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Stanford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kumimoji="0" 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NLP </a:t>
            </a:r>
            <a:r>
              <a:rPr kumimoji="0" lang="de-DE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kumimoji="0" lang="de-DE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WordNet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260648" y="6074840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New </a:t>
            </a:r>
            <a:r>
              <a:rPr lang="de-DE" dirty="0" err="1" smtClean="0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</a:p>
          <a:p>
            <a:r>
              <a:rPr lang="de-DE" dirty="0" err="1" smtClean="0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de-DE" dirty="0" smtClean="0"/>
              <a:t>pam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P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History</a:t>
            </a:r>
            <a:r>
              <a:rPr lang="de-DE" dirty="0" smtClean="0"/>
              <a:t> of</a:t>
            </a:r>
          </a:p>
          <a:p>
            <a:pPr algn="ctr"/>
            <a:r>
              <a:rPr lang="de-DE" dirty="0" err="1"/>
              <a:t>s</a:t>
            </a:r>
            <a:r>
              <a:rPr lang="de-DE" dirty="0" err="1" smtClean="0"/>
              <a:t>hare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Recommendation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Automatically</a:t>
            </a:r>
            <a:endParaRPr lang="de-DE" dirty="0" smtClean="0"/>
          </a:p>
          <a:p>
            <a:pPr algn="ctr"/>
            <a:r>
              <a:rPr lang="de-DE" dirty="0" err="1" smtClean="0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Manually</a:t>
            </a:r>
            <a:endParaRPr lang="de-DE" dirty="0" smtClean="0"/>
          </a:p>
          <a:p>
            <a:pPr algn="ctr"/>
            <a:r>
              <a:rPr lang="de-DE" dirty="0" err="1"/>
              <a:t>c</a:t>
            </a:r>
            <a:r>
              <a:rPr lang="de-DE" dirty="0" err="1" smtClean="0"/>
              <a:t>lassified</a:t>
            </a:r>
            <a:endParaRPr lang="de-DE" dirty="0" smtClean="0"/>
          </a:p>
          <a:p>
            <a:pPr algn="ctr"/>
            <a:r>
              <a:rPr lang="de-DE" dirty="0" err="1" smtClean="0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Order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Recommendation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Training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Purchasing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 algn="ctr"/>
            <a:r>
              <a:rPr lang="de-DE" dirty="0" smtClean="0"/>
              <a:t>of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2570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</a:t>
            </a:r>
            <a:r>
              <a:rPr lang="de-DE" sz="1200" dirty="0" smtClean="0"/>
              <a:t>Regression </a:t>
            </a:r>
            <a:endParaRPr lang="de-DE" sz="12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Nearest</a:t>
            </a:r>
            <a:r>
              <a:rPr lang="de-DE" sz="1200" dirty="0" smtClean="0"/>
              <a:t> </a:t>
            </a:r>
            <a:r>
              <a:rPr lang="de-DE" sz="1200" dirty="0" err="1" smtClean="0"/>
              <a:t>Neighbors</a:t>
            </a:r>
            <a:r>
              <a:rPr lang="de-DE" sz="1200" dirty="0" smtClean="0"/>
              <a:t> </a:t>
            </a:r>
            <a:r>
              <a:rPr lang="de-DE" sz="1200" dirty="0"/>
              <a:t>(k-NN)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 smtClean="0"/>
              <a:t>Principal</a:t>
            </a:r>
            <a:r>
              <a:rPr lang="de-DE" sz="1200" dirty="0" smtClean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</a:t>
            </a:r>
            <a:r>
              <a:rPr lang="de-DE" sz="1200" dirty="0" smtClean="0"/>
              <a:t>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 smtClean="0"/>
              <a:t>Hierarchical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smtClean="0"/>
              <a:t>k-</a:t>
            </a:r>
            <a:r>
              <a:rPr lang="de-DE" sz="1200" dirty="0" err="1" smtClean="0"/>
              <a:t>means</a:t>
            </a:r>
            <a:r>
              <a:rPr lang="de-DE" sz="1200" dirty="0" smtClean="0"/>
              <a:t> Clustering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Unsupervised</a:t>
            </a:r>
            <a:r>
              <a:rPr lang="de-DE" dirty="0" smtClean="0"/>
              <a:t> ML               </a:t>
            </a:r>
            <a:r>
              <a:rPr lang="de-DE" dirty="0" err="1" smtClean="0"/>
              <a:t>Supervised</a:t>
            </a:r>
            <a:r>
              <a:rPr lang="de-DE" dirty="0" smtClean="0"/>
              <a:t> ML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6" y="1196752"/>
            <a:ext cx="6257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771750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Machine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learning</a:t>
            </a:r>
            <a:r>
              <a:rPr lang="de-DE" b="1" dirty="0" smtClean="0">
                <a:solidFill>
                  <a:srgbClr val="000000"/>
                </a:solidFill>
              </a:rPr>
              <a:t> web </a:t>
            </a:r>
            <a:r>
              <a:rPr lang="de-DE" b="1" dirty="0" err="1" smtClean="0">
                <a:solidFill>
                  <a:srgbClr val="000000"/>
                </a:solidFill>
              </a:rPr>
              <a:t>services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development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8460432" y="3320985"/>
            <a:ext cx="2376330" cy="1224170"/>
          </a:xfrm>
          <a:prstGeom prst="wedgeRoundRectCallout">
            <a:avLst>
              <a:gd name="adj1" fmla="val -73305"/>
              <a:gd name="adj2" fmla="val -2084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IDEs and </a:t>
            </a:r>
            <a:r>
              <a:rPr lang="de-DE" sz="1600" dirty="0" err="1" smtClean="0">
                <a:solidFill>
                  <a:srgbClr val="000000"/>
                </a:solidFill>
              </a:rPr>
              <a:t>frameworks</a:t>
            </a:r>
            <a:r>
              <a:rPr lang="de-DE" sz="1600" dirty="0" smtClean="0">
                <a:solidFill>
                  <a:srgbClr val="000000"/>
                </a:solidFill>
              </a:rPr>
              <a:t> 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endParaRPr lang="de-DE" sz="16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8460432" y="1700760"/>
            <a:ext cx="2448340" cy="1296180"/>
          </a:xfrm>
          <a:prstGeom prst="wedgeRoundRectCallout">
            <a:avLst>
              <a:gd name="adj1" fmla="val -93639"/>
              <a:gd name="adj2" fmla="val 353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Web </a:t>
            </a:r>
            <a:r>
              <a:rPr lang="de-DE" sz="1600" dirty="0" err="1" smtClean="0">
                <a:solidFill>
                  <a:srgbClr val="000000"/>
                </a:solidFill>
              </a:rPr>
              <a:t>services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smtClean="0">
                <a:solidFill>
                  <a:srgbClr val="000000"/>
                </a:solidFill>
              </a:rPr>
              <a:t> experimenting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with</a:t>
            </a:r>
            <a:r>
              <a:rPr lang="de-DE" sz="1600" dirty="0" smtClean="0">
                <a:solidFill>
                  <a:srgbClr val="000000"/>
                </a:solidFill>
              </a:rPr>
              <a:t> different ML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 and </a:t>
            </a:r>
            <a:r>
              <a:rPr lang="de-DE" sz="1600" dirty="0" err="1" smtClean="0">
                <a:solidFill>
                  <a:srgbClr val="000000"/>
                </a:solidFill>
              </a:rPr>
              <a:t>configuring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solutions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3923802" y="5337263"/>
            <a:ext cx="6912960" cy="1080150"/>
          </a:xfrm>
          <a:prstGeom prst="wedgeRoundRectCallout">
            <a:avLst>
              <a:gd name="adj1" fmla="val -13455"/>
              <a:gd name="adj2" fmla="val -1187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Algorithms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for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classification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regression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clustering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feature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selection</a:t>
            </a:r>
            <a:r>
              <a:rPr lang="de-DE" sz="1600" dirty="0" smtClean="0">
                <a:solidFill>
                  <a:srgbClr val="000000"/>
                </a:solidFill>
              </a:rPr>
              <a:t> / </a:t>
            </a:r>
            <a:r>
              <a:rPr lang="de-DE" sz="1600" dirty="0" err="1" smtClean="0">
                <a:solidFill>
                  <a:srgbClr val="000000"/>
                </a:solidFill>
              </a:rPr>
              <a:t>extraction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topic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modeling</a:t>
            </a:r>
            <a:r>
              <a:rPr lang="de-DE" sz="1600" dirty="0" smtClean="0">
                <a:solidFill>
                  <a:srgbClr val="000000"/>
                </a:solidFill>
              </a:rPr>
              <a:t>, etc. </a:t>
            </a:r>
            <a:r>
              <a:rPr lang="de-DE" sz="1600" dirty="0" err="1" smtClean="0">
                <a:solidFill>
                  <a:srgbClr val="000000"/>
                </a:solidFill>
              </a:rPr>
              <a:t>using</a:t>
            </a:r>
            <a:r>
              <a:rPr lang="de-DE" sz="1600" dirty="0" smtClean="0">
                <a:solidFill>
                  <a:srgbClr val="000000"/>
                </a:solidFill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</a:rPr>
              <a:t>approaches</a:t>
            </a:r>
            <a:r>
              <a:rPr lang="de-DE" sz="1600" dirty="0" smtClean="0">
                <a:solidFill>
                  <a:srgbClr val="000000"/>
                </a:solidFill>
              </a:rPr>
              <a:t>, e.g.,  </a:t>
            </a:r>
            <a:r>
              <a:rPr lang="de-DE" sz="1600" dirty="0" err="1" smtClean="0">
                <a:solidFill>
                  <a:srgbClr val="000000"/>
                </a:solidFill>
              </a:rPr>
              <a:t>decision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tree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learning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artificial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neural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Bayes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networks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inductive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logic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programming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support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vector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machines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hidden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Markov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chains</a:t>
            </a:r>
            <a:r>
              <a:rPr lang="de-DE" sz="1600" dirty="0" smtClean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8" name="Rechteck 7"/>
          <p:cNvSpPr/>
          <p:nvPr/>
        </p:nvSpPr>
        <p:spPr>
          <a:xfrm>
            <a:off x="-612576" y="6129381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594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547614" y="3933070"/>
            <a:ext cx="52567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3" name="L-Form 2"/>
          <p:cNvSpPr/>
          <p:nvPr/>
        </p:nvSpPr>
        <p:spPr bwMode="auto">
          <a:xfrm rot="5400000">
            <a:off x="2267714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L-Form 3"/>
          <p:cNvSpPr/>
          <p:nvPr/>
        </p:nvSpPr>
        <p:spPr bwMode="auto">
          <a:xfrm rot="5400000">
            <a:off x="3023816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Machine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learning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environments</a:t>
            </a:r>
            <a:r>
              <a:rPr lang="de-DE" b="1" dirty="0" smtClean="0">
                <a:solidFill>
                  <a:srgbClr val="000000"/>
                </a:solidFill>
              </a:rPr>
              <a:t> / </a:t>
            </a:r>
          </a:p>
          <a:p>
            <a:pPr algn="ctr"/>
            <a:r>
              <a:rPr lang="de-DE" b="1" dirty="0" err="1" smtClean="0">
                <a:solidFill>
                  <a:srgbClr val="000000"/>
                </a:solidFill>
              </a:rPr>
              <a:t>frameworks</a:t>
            </a:r>
            <a:endParaRPr lang="de-DE" b="1" dirty="0" smtClean="0">
              <a:solidFill>
                <a:srgbClr val="0000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539234" y="3933070"/>
            <a:ext cx="5121090" cy="64809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514" y="3140960"/>
            <a:ext cx="5904820" cy="151221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5404" y="2420860"/>
            <a:ext cx="6768940" cy="230432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 smtClean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6588156" y="2276840"/>
            <a:ext cx="3528460" cy="93613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Google </a:t>
            </a:r>
            <a:r>
              <a:rPr lang="de-DE" sz="1600" dirty="0" err="1" smtClean="0">
                <a:solidFill>
                  <a:srgbClr val="000000"/>
                </a:solidFill>
              </a:rPr>
              <a:t>Prediction</a:t>
            </a:r>
            <a:r>
              <a:rPr lang="de-DE" sz="1600" dirty="0" smtClean="0">
                <a:solidFill>
                  <a:srgbClr val="000000"/>
                </a:solidFill>
              </a:rPr>
              <a:t> API, Microsoft </a:t>
            </a:r>
            <a:r>
              <a:rPr lang="de-DE" sz="1600" dirty="0" err="1" smtClean="0">
                <a:solidFill>
                  <a:srgbClr val="000000"/>
                </a:solidFill>
              </a:rPr>
              <a:t>Azure</a:t>
            </a:r>
            <a:r>
              <a:rPr lang="de-DE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Machine</a:t>
            </a:r>
            <a:r>
              <a:rPr lang="de-DE" sz="1600" dirty="0" smtClean="0">
                <a:solidFill>
                  <a:srgbClr val="000000"/>
                </a:solidFill>
              </a:rPr>
              <a:t> Learning, </a:t>
            </a:r>
            <a:r>
              <a:rPr lang="de-DE" sz="1600" dirty="0" err="1" smtClean="0">
                <a:solidFill>
                  <a:srgbClr val="000000"/>
                </a:solidFill>
              </a:rPr>
              <a:t>bigml</a:t>
            </a:r>
            <a:r>
              <a:rPr lang="de-DE" sz="1600" dirty="0" smtClean="0">
                <a:solidFill>
                  <a:srgbClr val="000000"/>
                </a:solidFill>
              </a:rPr>
              <a:t>, wise.io, </a:t>
            </a:r>
            <a:r>
              <a:rPr lang="de-DE" sz="1600" dirty="0" err="1" smtClean="0">
                <a:solidFill>
                  <a:srgbClr val="000000"/>
                </a:solidFill>
              </a:rPr>
              <a:t>procog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ersatz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6660166" y="4149100"/>
            <a:ext cx="3456450" cy="864076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 smtClean="0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smtClean="0">
                <a:solidFill>
                  <a:srgbClr val="000000"/>
                </a:solidFill>
              </a:rPr>
              <a:t>DL4J, </a:t>
            </a:r>
            <a:r>
              <a:rPr lang="de-DE" sz="1600" dirty="0" err="1" smtClean="0">
                <a:solidFill>
                  <a:srgbClr val="000000"/>
                </a:solidFill>
              </a:rPr>
              <a:t>Torch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Caffeee</a:t>
            </a:r>
            <a:r>
              <a:rPr lang="de-DE" sz="1600" dirty="0" smtClean="0">
                <a:solidFill>
                  <a:srgbClr val="000000"/>
                </a:solidFill>
              </a:rPr>
              <a:t>, Theano, </a:t>
            </a:r>
            <a:r>
              <a:rPr lang="de-DE" sz="1600" dirty="0" err="1" smtClean="0">
                <a:solidFill>
                  <a:srgbClr val="000000"/>
                </a:solidFill>
              </a:rPr>
              <a:t>Eblearn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OpenNN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aisolver</a:t>
            </a:r>
            <a:r>
              <a:rPr lang="de-DE" sz="1600" dirty="0" smtClean="0">
                <a:solidFill>
                  <a:srgbClr val="000000"/>
                </a:solidFill>
              </a:rPr>
              <a:t>, CURRENNT, …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6660166" y="3284980"/>
            <a:ext cx="3456450" cy="79211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smtClean="0">
                <a:solidFill>
                  <a:srgbClr val="000000"/>
                </a:solidFill>
              </a:rPr>
              <a:t>SPSS </a:t>
            </a:r>
            <a:r>
              <a:rPr lang="de-DE" sz="1600" dirty="0" err="1" smtClean="0">
                <a:solidFill>
                  <a:srgbClr val="000000"/>
                </a:solidFill>
              </a:rPr>
              <a:t>Modeler</a:t>
            </a:r>
            <a:r>
              <a:rPr lang="de-DE" sz="1600" dirty="0" smtClean="0">
                <a:solidFill>
                  <a:srgbClr val="000000"/>
                </a:solidFill>
              </a:rPr>
              <a:t>, </a:t>
            </a:r>
            <a:r>
              <a:rPr lang="de-DE" sz="1600" dirty="0" err="1" smtClean="0">
                <a:solidFill>
                  <a:srgbClr val="000000"/>
                </a:solidFill>
              </a:rPr>
              <a:t>RapidMiner</a:t>
            </a:r>
            <a:r>
              <a:rPr lang="de-DE" sz="1600" dirty="0" smtClean="0">
                <a:solidFill>
                  <a:srgbClr val="000000"/>
                </a:solidFill>
              </a:rPr>
              <a:t>, WEKA, Orange, Shogun, </a:t>
            </a:r>
            <a:r>
              <a:rPr lang="de-DE" sz="1600" dirty="0" err="1" smtClean="0">
                <a:solidFill>
                  <a:srgbClr val="000000"/>
                </a:solidFill>
              </a:rPr>
              <a:t>scikt-learn</a:t>
            </a:r>
            <a:r>
              <a:rPr lang="de-DE" sz="1600" dirty="0" smtClean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908720" y="444930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07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Non-</a:t>
            </a:r>
            <a:r>
              <a:rPr lang="de-DE" sz="1200" b="1" dirty="0" err="1" smtClean="0"/>
              <a:t>symbolic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smtClean="0"/>
              <a:t>AI /</a:t>
            </a:r>
          </a:p>
          <a:p>
            <a:pPr algn="ctr"/>
            <a:r>
              <a:rPr lang="de-DE" sz="1200" b="1" dirty="0" err="1" smtClean="0"/>
              <a:t>Machine</a:t>
            </a:r>
            <a:r>
              <a:rPr lang="de-DE" sz="1200" b="1" dirty="0" smtClean="0"/>
              <a:t> </a:t>
            </a:r>
          </a:p>
          <a:p>
            <a:pPr algn="ctr"/>
            <a:r>
              <a:rPr lang="de-DE" sz="1200" b="1" dirty="0" err="1" smtClean="0"/>
              <a:t>learning</a:t>
            </a:r>
            <a:endParaRPr lang="de-DE" sz="1200" b="1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Knowing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Knowledge </a:t>
            </a:r>
            <a:r>
              <a:rPr lang="de-DE" sz="1000" dirty="0" err="1" smtClean="0"/>
              <a:t>representation</a:t>
            </a:r>
            <a:endParaRPr lang="de-DE" sz="10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/>
              <a:t>Learning</a:t>
            </a:r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Data </a:t>
            </a:r>
            <a:r>
              <a:rPr lang="de-DE" sz="1000" dirty="0" err="1" smtClean="0"/>
              <a:t>mining</a:t>
            </a:r>
            <a:endParaRPr lang="de-DE" sz="10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Symbolic</a:t>
            </a:r>
            <a:r>
              <a:rPr lang="de-DE" sz="1200" b="1" dirty="0" smtClean="0"/>
              <a:t> AI /</a:t>
            </a:r>
          </a:p>
          <a:p>
            <a:pPr algn="ctr"/>
            <a:r>
              <a:rPr lang="de-DE" sz="1200" b="1" dirty="0" smtClean="0"/>
              <a:t>Knowledge-</a:t>
            </a:r>
          </a:p>
          <a:p>
            <a:pPr algn="ctr"/>
            <a:r>
              <a:rPr lang="de-DE" sz="1200" b="1" dirty="0" err="1" smtClean="0"/>
              <a:t>based</a:t>
            </a:r>
            <a:r>
              <a:rPr lang="de-DE" sz="1200" b="1" dirty="0" smtClean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Reasoning</a:t>
            </a:r>
            <a:endParaRPr lang="de-DE" sz="1200" b="1" dirty="0" smtClean="0"/>
          </a:p>
          <a:p>
            <a:pPr algn="ctr"/>
            <a:endParaRPr lang="de-DE" sz="1000" dirty="0"/>
          </a:p>
          <a:p>
            <a:pPr algn="ctr"/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Probabilistic</a:t>
            </a:r>
            <a:r>
              <a:rPr lang="de-DE" sz="1000" dirty="0" smtClean="0"/>
              <a:t> </a:t>
            </a:r>
            <a:r>
              <a:rPr lang="de-DE" sz="1000" dirty="0" err="1" smtClean="0"/>
              <a:t>reasoning</a:t>
            </a:r>
            <a:endParaRPr lang="de-DE" sz="1000" dirty="0" smtClean="0"/>
          </a:p>
          <a:p>
            <a:pPr algn="ctr"/>
            <a:r>
              <a:rPr lang="de-DE" sz="1000" dirty="0" err="1" smtClean="0"/>
              <a:t>Complex</a:t>
            </a:r>
            <a:r>
              <a:rPr lang="de-DE" sz="1000" dirty="0" smtClean="0"/>
              <a:t> </a:t>
            </a:r>
            <a:r>
              <a:rPr lang="de-DE" sz="1000" dirty="0" err="1" smtClean="0"/>
              <a:t>event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endParaRPr lang="de-DE" sz="1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Communicating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Natural </a:t>
            </a:r>
            <a:r>
              <a:rPr lang="de-DE" sz="1000" dirty="0" err="1" smtClean="0"/>
              <a:t>language</a:t>
            </a:r>
            <a:r>
              <a:rPr lang="de-DE" sz="1000" dirty="0" smtClean="0"/>
              <a:t> </a:t>
            </a:r>
            <a:r>
              <a:rPr lang="de-DE" sz="1000" dirty="0" err="1" smtClean="0"/>
              <a:t>processing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 smtClean="0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Perceiving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smtClean="0"/>
              <a:t>Computer </a:t>
            </a:r>
            <a:r>
              <a:rPr lang="de-DE" sz="1000" dirty="0" err="1" smtClean="0"/>
              <a:t>vision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smtClean="0"/>
              <a:t>Sensor </a:t>
            </a:r>
            <a:r>
              <a:rPr lang="de-DE" sz="1000" dirty="0" err="1" smtClean="0"/>
              <a:t>technology</a:t>
            </a:r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Acting</a:t>
            </a:r>
            <a:endParaRPr lang="de-DE" sz="1200" b="1" dirty="0" smtClean="0"/>
          </a:p>
          <a:p>
            <a:pPr algn="ctr"/>
            <a:endParaRPr lang="de-DE" sz="1000" dirty="0" smtClean="0"/>
          </a:p>
          <a:p>
            <a:pPr algn="ctr"/>
            <a:r>
              <a:rPr lang="de-DE" sz="1000" dirty="0" err="1" smtClean="0"/>
              <a:t>Planning</a:t>
            </a:r>
            <a:r>
              <a:rPr lang="de-DE" sz="1000" dirty="0" smtClean="0"/>
              <a:t>, </a:t>
            </a:r>
          </a:p>
          <a:p>
            <a:pPr algn="ctr"/>
            <a:r>
              <a:rPr lang="de-DE" sz="1000" dirty="0" smtClean="0"/>
              <a:t>Agent </a:t>
            </a:r>
            <a:r>
              <a:rPr lang="de-DE" sz="1000" dirty="0" err="1" smtClean="0"/>
              <a:t>technology</a:t>
            </a:r>
            <a:r>
              <a:rPr lang="de-DE" sz="1000" dirty="0" smtClean="0"/>
              <a:t>,</a:t>
            </a:r>
          </a:p>
          <a:p>
            <a:pPr algn="ctr"/>
            <a:r>
              <a:rPr lang="de-DE" sz="1000" dirty="0" err="1" smtClean="0"/>
              <a:t>Robotics</a:t>
            </a:r>
            <a:endParaRPr lang="de-DE" sz="1000" dirty="0" smtClean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Applying</a:t>
            </a:r>
            <a:r>
              <a:rPr lang="de-DE" sz="1200" dirty="0" smtClean="0"/>
              <a:t> </a:t>
            </a:r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 smtClean="0"/>
              <a:t>Acquiring</a:t>
            </a:r>
            <a:endParaRPr lang="de-DE" sz="1200" dirty="0" smtClean="0"/>
          </a:p>
          <a:p>
            <a:pPr algn="ctr"/>
            <a:r>
              <a:rPr lang="de-DE" sz="1200" dirty="0" err="1" smtClean="0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Semantic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Ontologies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Artificial</a:t>
            </a:r>
            <a:r>
              <a:rPr lang="de-DE" sz="1000" dirty="0" smtClean="0"/>
              <a:t> </a:t>
            </a:r>
            <a:r>
              <a:rPr lang="de-DE" sz="1000" dirty="0" err="1" smtClean="0"/>
              <a:t>neural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Support </a:t>
            </a:r>
            <a:r>
              <a:rPr lang="de-DE" sz="1000" dirty="0" err="1" smtClean="0"/>
              <a:t>vector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Random </a:t>
            </a:r>
            <a:r>
              <a:rPr lang="de-DE" sz="1000" dirty="0" err="1" smtClean="0"/>
              <a:t>forest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Gradient </a:t>
            </a:r>
            <a:r>
              <a:rPr lang="de-DE" sz="1000" dirty="0" err="1" smtClean="0"/>
              <a:t>boosting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Nearest</a:t>
            </a:r>
            <a:r>
              <a:rPr lang="de-DE" sz="1000" dirty="0" smtClean="0"/>
              <a:t> </a:t>
            </a:r>
            <a:r>
              <a:rPr lang="de-DE" sz="1000" dirty="0" err="1" smtClean="0"/>
              <a:t>neighors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K-</a:t>
            </a:r>
            <a:r>
              <a:rPr lang="de-DE" sz="1000" dirty="0" err="1" smtClean="0"/>
              <a:t>means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Naive </a:t>
            </a:r>
            <a:r>
              <a:rPr lang="de-DE" sz="1000" dirty="0" err="1" smtClean="0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Bayes</a:t>
            </a:r>
            <a:r>
              <a:rPr lang="de-DE" sz="1000" dirty="0" smtClean="0"/>
              <a:t> </a:t>
            </a:r>
            <a:r>
              <a:rPr lang="de-DE" sz="1000" dirty="0" err="1" smtClean="0"/>
              <a:t>networks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Hidden </a:t>
            </a:r>
            <a:r>
              <a:rPr lang="de-DE" sz="1000" dirty="0" err="1" smtClean="0"/>
              <a:t>Markov</a:t>
            </a:r>
            <a:r>
              <a:rPr lang="de-DE" sz="1000" dirty="0" smtClean="0"/>
              <a:t> </a:t>
            </a:r>
            <a:r>
              <a:rPr lang="de-DE" sz="1000" dirty="0" err="1" smtClean="0"/>
              <a:t>models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Decision</a:t>
            </a:r>
            <a:r>
              <a:rPr lang="de-DE" sz="1000" dirty="0" smtClean="0"/>
              <a:t> </a:t>
            </a:r>
            <a:r>
              <a:rPr lang="de-DE" sz="1000" dirty="0" err="1" smtClean="0"/>
              <a:t>tree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Inductive</a:t>
            </a:r>
            <a:r>
              <a:rPr lang="de-DE" sz="1000" dirty="0" smtClean="0"/>
              <a:t> </a:t>
            </a:r>
            <a:r>
              <a:rPr lang="de-DE" sz="1000" dirty="0" err="1" smtClean="0"/>
              <a:t>logic</a:t>
            </a:r>
            <a:r>
              <a:rPr lang="de-DE" sz="1000" dirty="0" smtClean="0"/>
              <a:t> </a:t>
            </a:r>
            <a:r>
              <a:rPr lang="de-DE" sz="1000" dirty="0" err="1" smtClean="0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196752" y="393305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Positive</a:t>
            </a:r>
          </a:p>
          <a:p>
            <a:pPr algn="ctr"/>
            <a:r>
              <a:rPr lang="de-DE" sz="1200" dirty="0" smtClean="0"/>
              <a:t>(1)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Negative</a:t>
            </a:r>
          </a:p>
          <a:p>
            <a:pPr algn="ctr"/>
            <a:r>
              <a:rPr lang="de-DE" sz="1200" dirty="0" smtClean="0"/>
              <a:t>(0)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Predicted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Actual</a:t>
            </a:r>
            <a:r>
              <a:rPr lang="de-DE" sz="2000" dirty="0" smtClean="0"/>
              <a:t> Values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Positive</a:t>
            </a:r>
          </a:p>
          <a:p>
            <a:pPr algn="ctr"/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Negative</a:t>
            </a:r>
          </a:p>
          <a:p>
            <a:pPr algn="ctr"/>
            <a:r>
              <a:rPr lang="de-DE" dirty="0" smtClean="0"/>
              <a:t>(0)</a:t>
            </a:r>
            <a:endParaRPr lang="de-DE" dirty="0"/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Actually</a:t>
            </a:r>
            <a:r>
              <a:rPr lang="de-DE" dirty="0" smtClean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positive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Predicted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Actual</a:t>
            </a:r>
            <a:r>
              <a:rPr lang="de-DE" sz="1400" dirty="0" smtClean="0"/>
              <a:t> Values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x</a:t>
            </a:r>
            <a:endParaRPr lang="de-DE" sz="1400" dirty="0"/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y</a:t>
            </a:r>
            <a:endParaRPr lang="de-DE" sz="1400" dirty="0"/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 smtClean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 </a:t>
            </a:r>
            <a:r>
              <a:rPr lang="de-DE" sz="1200" dirty="0" err="1" smtClean="0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2991</Words>
  <Application>Microsoft Office PowerPoint</Application>
  <PresentationFormat>Bildschirmpräsentation (4:3)</PresentationFormat>
  <Paragraphs>1193</Paragraphs>
  <Slides>156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156</vt:i4>
      </vt:variant>
    </vt:vector>
  </HeadingPairs>
  <TitlesOfParts>
    <vt:vector size="165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Humm</cp:lastModifiedBy>
  <cp:revision>406</cp:revision>
  <dcterms:created xsi:type="dcterms:W3CDTF">2015-04-01T08:25:24Z</dcterms:created>
  <dcterms:modified xsi:type="dcterms:W3CDTF">2020-03-26T16:26:13Z</dcterms:modified>
</cp:coreProperties>
</file>